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aleway"/>
      <p:regular r:id="rId17"/>
      <p:bold r:id="rId18"/>
      <p:italic r:id="rId19"/>
      <p:boldItalic r:id="rId20"/>
    </p:embeddedFont>
    <p:embeddedFont>
      <p:font typeface="Lato"/>
      <p:regular r:id="rId21"/>
      <p:bold r:id="rId22"/>
      <p:italic r:id="rId23"/>
      <p:boldItalic r:id="rId24"/>
    </p:embeddedFont>
    <p:embeddedFont>
      <p:font typeface="Old Standard TT"/>
      <p:regular r:id="rId25"/>
      <p:bold r:id="rId26"/>
      <p: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22" Type="http://schemas.openxmlformats.org/officeDocument/2006/relationships/font" Target="fonts/Lato-bold.fntdata"/><Relationship Id="rId21" Type="http://schemas.openxmlformats.org/officeDocument/2006/relationships/font" Target="fonts/Lato-regular.fntdata"/><Relationship Id="rId24" Type="http://schemas.openxmlformats.org/officeDocument/2006/relationships/font" Target="fonts/Lato-boldItalic.fntdata"/><Relationship Id="rId23" Type="http://schemas.openxmlformats.org/officeDocument/2006/relationships/font" Target="fonts/La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ldStandardTT-bold.fntdata"/><Relationship Id="rId25" Type="http://schemas.openxmlformats.org/officeDocument/2006/relationships/font" Target="fonts/OldStandardTT-regular.fntdata"/><Relationship Id="rId27" Type="http://schemas.openxmlformats.org/officeDocument/2006/relationships/font" Target="fonts/OldStandardTT-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regular.fntdata"/><Relationship Id="rId16" Type="http://schemas.openxmlformats.org/officeDocument/2006/relationships/slide" Target="slides/slide11.xml"/><Relationship Id="rId19" Type="http://schemas.openxmlformats.org/officeDocument/2006/relationships/font" Target="fonts/Raleway-italic.fntdata"/><Relationship Id="rId18" Type="http://schemas.openxmlformats.org/officeDocument/2006/relationships/font" Target="fonts/Raleway-bold.fntdata"/></Relationships>
</file>

<file path=ppt/media/image1.jpg>
</file>

<file path=ppt/media/image2.png>
</file>

<file path=ppt/media/image3.png>
</file>

<file path=ppt/media/image4.pn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f96276a34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f96276a34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3074d247b7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074d247b7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7189bd797a14f8a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7189bd797a14f8a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3074d247b7a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3074d247b7a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3078f41788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3078f41788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3078f41788b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3078f41788b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5" name="Shape 175"/>
        <p:cNvGrpSpPr/>
        <p:nvPr/>
      </p:nvGrpSpPr>
      <p:grpSpPr>
        <a:xfrm>
          <a:off x="0" y="0"/>
          <a:ext cx="0" cy="0"/>
          <a:chOff x="0" y="0"/>
          <a:chExt cx="0" cy="0"/>
        </a:xfrm>
      </p:grpSpPr>
      <p:pic>
        <p:nvPicPr>
          <p:cNvPr id="176" name="Google Shape;176;p18"/>
          <p:cNvPicPr preferRelativeResize="0"/>
          <p:nvPr/>
        </p:nvPicPr>
        <p:blipFill rotWithShape="1">
          <a:blip r:embed="rId4">
            <a:alphaModFix/>
          </a:blip>
          <a:srcRect b="15818" l="0" r="0" t="15818"/>
          <a:stretch/>
        </p:blipFill>
        <p:spPr>
          <a:xfrm>
            <a:off x="-15274" y="0"/>
            <a:ext cx="9159301" cy="6261481"/>
          </a:xfrm>
          <a:prstGeom prst="rect">
            <a:avLst/>
          </a:prstGeom>
          <a:noFill/>
          <a:ln>
            <a:noFill/>
          </a:ln>
        </p:spPr>
      </p:pic>
      <p:sp>
        <p:nvSpPr>
          <p:cNvPr id="177" name="Google Shape;177;p18"/>
          <p:cNvSpPr txBox="1"/>
          <p:nvPr>
            <p:ph type="ctrTitle"/>
          </p:nvPr>
        </p:nvSpPr>
        <p:spPr>
          <a:xfrm>
            <a:off x="346200" y="1106800"/>
            <a:ext cx="8797800" cy="1664700"/>
          </a:xfrm>
          <a:prstGeom prst="rect">
            <a:avLst/>
          </a:prstGeom>
          <a:noFill/>
        </p:spPr>
        <p:txBody>
          <a:bodyPr anchorCtr="0" anchor="t" bIns="91425" lIns="91425" spcFirstLastPara="1" rIns="91425" wrap="square" tIns="91425">
            <a:noAutofit/>
          </a:bodyPr>
          <a:lstStyle/>
          <a:p>
            <a:pPr indent="0" lvl="0" marL="0" rtl="0" algn="ctr">
              <a:spcBef>
                <a:spcPts val="0"/>
              </a:spcBef>
              <a:spcAft>
                <a:spcPts val="0"/>
              </a:spcAft>
              <a:buNone/>
            </a:pPr>
            <a:r>
              <a:rPr lang="en-GB" sz="2800">
                <a:solidFill>
                  <a:schemeClr val="lt1"/>
                </a:solidFill>
                <a:latin typeface="Old Standard TT"/>
                <a:ea typeface="Old Standard TT"/>
                <a:cs typeface="Old Standard TT"/>
                <a:sym typeface="Old Standard TT"/>
              </a:rPr>
              <a:t>Categorizing Sentiments of Pandemic Tweets Us</a:t>
            </a:r>
            <a:r>
              <a:rPr lang="en-GB" sz="2800">
                <a:latin typeface="Old Standard TT"/>
                <a:ea typeface="Old Standard TT"/>
                <a:cs typeface="Old Standard TT"/>
                <a:sym typeface="Old Standard TT"/>
              </a:rPr>
              <a:t>ing</a:t>
            </a:r>
            <a:r>
              <a:rPr lang="en-GB" sz="2800">
                <a:solidFill>
                  <a:schemeClr val="lt1"/>
                </a:solidFill>
                <a:latin typeface="Old Standard TT"/>
                <a:ea typeface="Old Standard TT"/>
                <a:cs typeface="Old Standard TT"/>
                <a:sym typeface="Old Standard TT"/>
              </a:rPr>
              <a:t> </a:t>
            </a:r>
            <a:endParaRPr sz="2800">
              <a:solidFill>
                <a:schemeClr val="lt1"/>
              </a:solidFill>
              <a:latin typeface="Old Standard TT"/>
              <a:ea typeface="Old Standard TT"/>
              <a:cs typeface="Old Standard TT"/>
              <a:sym typeface="Old Standard TT"/>
            </a:endParaRPr>
          </a:p>
          <a:p>
            <a:pPr indent="0" lvl="0" marL="0" rtl="0" algn="ctr">
              <a:spcBef>
                <a:spcPts val="0"/>
              </a:spcBef>
              <a:spcAft>
                <a:spcPts val="0"/>
              </a:spcAft>
              <a:buNone/>
            </a:pPr>
            <a:r>
              <a:rPr lang="en-GB" sz="2800">
                <a:solidFill>
                  <a:schemeClr val="lt1"/>
                </a:solidFill>
                <a:latin typeface="Old Standard TT"/>
                <a:ea typeface="Old Standard TT"/>
                <a:cs typeface="Old Standard TT"/>
                <a:sym typeface="Old Standard TT"/>
              </a:rPr>
              <a:t>NLP</a:t>
            </a:r>
            <a:endParaRPr sz="2800">
              <a:solidFill>
                <a:schemeClr val="lt1"/>
              </a:solidFill>
              <a:latin typeface="Old Standard TT"/>
              <a:ea typeface="Old Standard TT"/>
              <a:cs typeface="Old Standard TT"/>
              <a:sym typeface="Old Standard TT"/>
            </a:endParaRPr>
          </a:p>
        </p:txBody>
      </p:sp>
      <p:sp>
        <p:nvSpPr>
          <p:cNvPr id="178" name="Google Shape;178;p18"/>
          <p:cNvSpPr txBox="1"/>
          <p:nvPr>
            <p:ph idx="1" type="subTitle"/>
          </p:nvPr>
        </p:nvSpPr>
        <p:spPr>
          <a:xfrm>
            <a:off x="691950" y="2771499"/>
            <a:ext cx="4890900" cy="2553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800">
                <a:solidFill>
                  <a:schemeClr val="lt1"/>
                </a:solidFill>
                <a:latin typeface="Raleway"/>
                <a:ea typeface="Raleway"/>
                <a:cs typeface="Raleway"/>
                <a:sym typeface="Raleway"/>
              </a:rPr>
              <a:t>Group: 15</a:t>
            </a:r>
            <a:endParaRPr b="1" sz="1800">
              <a:solidFill>
                <a:schemeClr val="lt1"/>
              </a:solidFill>
              <a:latin typeface="Raleway"/>
              <a:ea typeface="Raleway"/>
              <a:cs typeface="Raleway"/>
              <a:sym typeface="Raleway"/>
            </a:endParaRPr>
          </a:p>
          <a:p>
            <a:pPr indent="0" lvl="0" marL="0" rtl="0" algn="l">
              <a:lnSpc>
                <a:spcPct val="115000"/>
              </a:lnSpc>
              <a:spcBef>
                <a:spcPts val="0"/>
              </a:spcBef>
              <a:spcAft>
                <a:spcPts val="0"/>
              </a:spcAft>
              <a:buNone/>
            </a:pPr>
            <a:r>
              <a:rPr b="1" lang="en-GB" sz="1800">
                <a:solidFill>
                  <a:schemeClr val="lt1"/>
                </a:solidFill>
                <a:latin typeface="Raleway"/>
                <a:ea typeface="Raleway"/>
                <a:cs typeface="Raleway"/>
                <a:sym typeface="Raleway"/>
              </a:rPr>
              <a:t>Group Members:</a:t>
            </a:r>
            <a:endParaRPr b="1" sz="1800">
              <a:solidFill>
                <a:schemeClr val="lt1"/>
              </a:solidFill>
              <a:latin typeface="Raleway"/>
              <a:ea typeface="Raleway"/>
              <a:cs typeface="Raleway"/>
              <a:sym typeface="Raleway"/>
            </a:endParaRPr>
          </a:p>
          <a:p>
            <a:pPr indent="-342900" lvl="0" marL="457200" rtl="0" algn="l">
              <a:lnSpc>
                <a:spcPct val="115000"/>
              </a:lnSpc>
              <a:spcBef>
                <a:spcPts val="0"/>
              </a:spcBef>
              <a:spcAft>
                <a:spcPts val="0"/>
              </a:spcAft>
              <a:buClr>
                <a:schemeClr val="lt1"/>
              </a:buClr>
              <a:buSzPts val="1800"/>
              <a:buFont typeface="Raleway"/>
              <a:buChar char="●"/>
            </a:pPr>
            <a:r>
              <a:rPr b="1" lang="en-GB" sz="1800">
                <a:solidFill>
                  <a:schemeClr val="lt1"/>
                </a:solidFill>
                <a:latin typeface="Raleway"/>
                <a:ea typeface="Raleway"/>
                <a:cs typeface="Raleway"/>
                <a:sym typeface="Raleway"/>
              </a:rPr>
              <a:t>Md Tawhidur Rahman</a:t>
            </a:r>
            <a:endParaRPr b="1" sz="1800">
              <a:solidFill>
                <a:schemeClr val="lt1"/>
              </a:solidFill>
              <a:latin typeface="Raleway"/>
              <a:ea typeface="Raleway"/>
              <a:cs typeface="Raleway"/>
              <a:sym typeface="Raleway"/>
            </a:endParaRPr>
          </a:p>
          <a:p>
            <a:pPr indent="-342900" lvl="0" marL="457200" rtl="0" algn="l">
              <a:lnSpc>
                <a:spcPct val="115000"/>
              </a:lnSpc>
              <a:spcBef>
                <a:spcPts val="0"/>
              </a:spcBef>
              <a:spcAft>
                <a:spcPts val="0"/>
              </a:spcAft>
              <a:buClr>
                <a:schemeClr val="lt1"/>
              </a:buClr>
              <a:buSzPts val="1800"/>
              <a:buFont typeface="Raleway"/>
              <a:buChar char="●"/>
            </a:pPr>
            <a:r>
              <a:rPr b="1" lang="en-GB" sz="1800">
                <a:solidFill>
                  <a:schemeClr val="lt1"/>
                </a:solidFill>
                <a:latin typeface="Raleway"/>
                <a:ea typeface="Raleway"/>
                <a:cs typeface="Raleway"/>
                <a:sym typeface="Raleway"/>
              </a:rPr>
              <a:t>Abrar Ahmed</a:t>
            </a:r>
            <a:endParaRPr b="1" sz="1800">
              <a:solidFill>
                <a:schemeClr val="lt1"/>
              </a:solidFill>
              <a:latin typeface="Raleway"/>
              <a:ea typeface="Raleway"/>
              <a:cs typeface="Raleway"/>
              <a:sym typeface="Raleway"/>
            </a:endParaRPr>
          </a:p>
          <a:p>
            <a:pPr indent="-342900" lvl="0" marL="457200" rtl="0" algn="l">
              <a:lnSpc>
                <a:spcPct val="115000"/>
              </a:lnSpc>
              <a:spcBef>
                <a:spcPts val="0"/>
              </a:spcBef>
              <a:spcAft>
                <a:spcPts val="0"/>
              </a:spcAft>
              <a:buClr>
                <a:schemeClr val="lt1"/>
              </a:buClr>
              <a:buSzPts val="1800"/>
              <a:buFont typeface="Raleway"/>
              <a:buChar char="●"/>
            </a:pPr>
            <a:r>
              <a:rPr b="1" lang="en-GB" sz="1800">
                <a:solidFill>
                  <a:schemeClr val="lt1"/>
                </a:solidFill>
                <a:latin typeface="Raleway"/>
                <a:ea typeface="Raleway"/>
                <a:cs typeface="Raleway"/>
                <a:sym typeface="Raleway"/>
              </a:rPr>
              <a:t>Nusaiba Alam</a:t>
            </a:r>
            <a:endParaRPr b="1" sz="1800">
              <a:solidFill>
                <a:schemeClr val="lt1"/>
              </a:solidFill>
              <a:latin typeface="Raleway"/>
              <a:ea typeface="Raleway"/>
              <a:cs typeface="Raleway"/>
              <a:sym typeface="Raleway"/>
            </a:endParaRPr>
          </a:p>
          <a:p>
            <a:pPr indent="-342900" lvl="0" marL="457200" rtl="0" algn="l">
              <a:lnSpc>
                <a:spcPct val="115000"/>
              </a:lnSpc>
              <a:spcBef>
                <a:spcPts val="0"/>
              </a:spcBef>
              <a:spcAft>
                <a:spcPts val="0"/>
              </a:spcAft>
              <a:buClr>
                <a:schemeClr val="lt1"/>
              </a:buClr>
              <a:buSzPts val="1800"/>
              <a:buFont typeface="Raleway"/>
              <a:buChar char="●"/>
            </a:pPr>
            <a:r>
              <a:rPr b="1" lang="en-GB" sz="1800">
                <a:solidFill>
                  <a:schemeClr val="lt1"/>
                </a:solidFill>
                <a:latin typeface="Raleway"/>
                <a:ea typeface="Raleway"/>
                <a:cs typeface="Raleway"/>
                <a:sym typeface="Raleway"/>
              </a:rPr>
              <a:t>Tahiya Mysara Yusha</a:t>
            </a:r>
            <a:endParaRPr b="1" sz="1800">
              <a:solidFill>
                <a:schemeClr val="lt1"/>
              </a:solidFill>
              <a:latin typeface="Raleway"/>
              <a:ea typeface="Raleway"/>
              <a:cs typeface="Raleway"/>
              <a:sym typeface="Raleway"/>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7"/>
          <p:cNvSpPr txBox="1"/>
          <p:nvPr>
            <p:ph type="title"/>
          </p:nvPr>
        </p:nvSpPr>
        <p:spPr>
          <a:xfrm>
            <a:off x="730000" y="1318650"/>
            <a:ext cx="27999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Conclusion</a:t>
            </a:r>
            <a:endParaRPr/>
          </a:p>
        </p:txBody>
      </p:sp>
      <p:sp>
        <p:nvSpPr>
          <p:cNvPr id="266" name="Google Shape;266;p27"/>
          <p:cNvSpPr/>
          <p:nvPr/>
        </p:nvSpPr>
        <p:spPr>
          <a:xfrm>
            <a:off x="841950" y="1201675"/>
            <a:ext cx="367500" cy="38400"/>
          </a:xfrm>
          <a:prstGeom prst="rect">
            <a:avLst/>
          </a:prstGeom>
          <a:solidFill>
            <a:srgbClr val="3274A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67" name="Google Shape;267;p27"/>
          <p:cNvSpPr txBox="1"/>
          <p:nvPr/>
        </p:nvSpPr>
        <p:spPr>
          <a:xfrm>
            <a:off x="841950" y="1979650"/>
            <a:ext cx="7282200" cy="2616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350">
                <a:solidFill>
                  <a:schemeClr val="accent1"/>
                </a:solidFill>
                <a:latin typeface="Raleway"/>
                <a:ea typeface="Raleway"/>
                <a:cs typeface="Raleway"/>
                <a:sym typeface="Raleway"/>
              </a:rPr>
              <a:t>In the sentiment analysis project focused on pandemic tweets, various challenges were addressed. Effective data preprocessing included thorough text cleaning, tokenization, and padding for varying tweet lengths. Class imbalance was tackled using SMOTE for oversampling minority classes, ensuring fairness. The embedding matrix was constructed with pre-trained GloVe vectors, enhancing word representation. Models using LSTM and GRU architectures were optimized through hyperparameter tuning and early stopping to prevent overfitting. Comprehensive evaluation metrics were employed for accurate performance assessment, and emphasis was placed on data quality through careful curation and consistent labeling. These strategies led to a robust sentiment analysis model.</a:t>
            </a:r>
            <a:endParaRPr sz="1350">
              <a:solidFill>
                <a:schemeClr val="accent1"/>
              </a:solidFill>
              <a:latin typeface="Raleway"/>
              <a:ea typeface="Raleway"/>
              <a:cs typeface="Raleway"/>
              <a:sym typeface="Raleway"/>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8"/>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 you.</a:t>
            </a:r>
            <a:endParaRPr/>
          </a:p>
        </p:txBody>
      </p:sp>
      <p:pic>
        <p:nvPicPr>
          <p:cNvPr id="273" name="Google Shape;273;p28"/>
          <p:cNvPicPr preferRelativeResize="0"/>
          <p:nvPr/>
        </p:nvPicPr>
        <p:blipFill>
          <a:blip r:embed="rId3">
            <a:alphaModFix/>
          </a:blip>
          <a:stretch>
            <a:fillRect/>
          </a:stretch>
        </p:blipFill>
        <p:spPr>
          <a:xfrm>
            <a:off x="4700750" y="1280575"/>
            <a:ext cx="3385326" cy="33853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19"/>
          <p:cNvSpPr txBox="1"/>
          <p:nvPr>
            <p:ph type="title"/>
          </p:nvPr>
        </p:nvSpPr>
        <p:spPr>
          <a:xfrm>
            <a:off x="727650" y="11957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 </a:t>
            </a:r>
            <a:endParaRPr/>
          </a:p>
        </p:txBody>
      </p:sp>
      <p:sp>
        <p:nvSpPr>
          <p:cNvPr id="184" name="Google Shape;184;p19"/>
          <p:cNvSpPr txBox="1"/>
          <p:nvPr>
            <p:ph idx="1" type="body"/>
          </p:nvPr>
        </p:nvSpPr>
        <p:spPr>
          <a:xfrm>
            <a:off x="819000" y="1853850"/>
            <a:ext cx="7122900" cy="2849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GB" sz="1350"/>
              <a:t>The coronavirus pandemic drastically changed daily life, pushing people to adapt and share their thoughts on platforms like Twitter. Our research aims to build a model using natural language processing (NLP) techniques to analyze the sentiment of pandemic-related tweets.</a:t>
            </a:r>
            <a:endParaRPr sz="1350"/>
          </a:p>
          <a:p>
            <a:pPr indent="0" lvl="0" marL="0" rtl="0" algn="l">
              <a:spcBef>
                <a:spcPts val="1200"/>
              </a:spcBef>
              <a:spcAft>
                <a:spcPts val="0"/>
              </a:spcAft>
              <a:buNone/>
            </a:pPr>
            <a:r>
              <a:rPr lang="en-GB" sz="1350"/>
              <a:t>We cleaned the dataset through preprocessing. Using TensorFlow and Keras, we developed a deep learning model with layers for word processing, sequential input, and classification.</a:t>
            </a:r>
            <a:endParaRPr sz="1350"/>
          </a:p>
          <a:p>
            <a:pPr indent="0" lvl="0" marL="0" rtl="0" algn="l">
              <a:spcBef>
                <a:spcPts val="1200"/>
              </a:spcBef>
              <a:spcAft>
                <a:spcPts val="0"/>
              </a:spcAft>
              <a:buNone/>
            </a:pPr>
            <a:r>
              <a:rPr lang="en-GB" sz="1350"/>
              <a:t>The goal is to classify tweets into five sentiment categories—positive, neutral, negative, highly positive, and extremely negative—to help understand public opinion during the pandemic.</a:t>
            </a:r>
            <a:endParaRPr sz="1350"/>
          </a:p>
          <a:p>
            <a:pPr indent="0" lvl="0" marL="0" rtl="0" algn="l">
              <a:spcBef>
                <a:spcPts val="1200"/>
              </a:spcBef>
              <a:spcAft>
                <a:spcPts val="1600"/>
              </a:spcAft>
              <a:buNone/>
            </a:pPr>
            <a:r>
              <a:t/>
            </a:r>
            <a:endParaRPr sz="135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0"/>
          <p:cNvSpPr txBox="1"/>
          <p:nvPr>
            <p:ph type="title"/>
          </p:nvPr>
        </p:nvSpPr>
        <p:spPr>
          <a:xfrm>
            <a:off x="721250" y="11790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Preprocessing Steps</a:t>
            </a:r>
            <a:endParaRPr/>
          </a:p>
        </p:txBody>
      </p:sp>
      <p:sp>
        <p:nvSpPr>
          <p:cNvPr id="190" name="Google Shape;190;p20"/>
          <p:cNvSpPr/>
          <p:nvPr/>
        </p:nvSpPr>
        <p:spPr>
          <a:xfrm>
            <a:off x="655190" y="208330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191" name="Google Shape;191;p20"/>
          <p:cNvSpPr txBox="1"/>
          <p:nvPr>
            <p:ph idx="1" type="body"/>
          </p:nvPr>
        </p:nvSpPr>
        <p:spPr>
          <a:xfrm>
            <a:off x="1028075" y="1899400"/>
            <a:ext cx="3588000" cy="3060900"/>
          </a:xfrm>
          <a:prstGeom prst="rect">
            <a:avLst/>
          </a:prstGeom>
        </p:spPr>
        <p:txBody>
          <a:bodyPr anchorCtr="0" anchor="t" bIns="91425" lIns="91425" spcFirstLastPara="1" rIns="91425" wrap="square" tIns="91425">
            <a:noAutofit/>
          </a:bodyPr>
          <a:lstStyle/>
          <a:p>
            <a:pPr indent="0" lvl="0" marL="0" rtl="0" algn="l">
              <a:lnSpc>
                <a:spcPct val="100000"/>
              </a:lnSpc>
              <a:spcBef>
                <a:spcPts val="1200"/>
              </a:spcBef>
              <a:spcAft>
                <a:spcPts val="0"/>
              </a:spcAft>
              <a:buNone/>
            </a:pPr>
            <a:r>
              <a:rPr b="1" lang="en-GB" sz="1350">
                <a:solidFill>
                  <a:srgbClr val="000000"/>
                </a:solidFill>
                <a:highlight>
                  <a:srgbClr val="FFFFFF"/>
                </a:highlight>
                <a:latin typeface="Raleway"/>
                <a:ea typeface="Raleway"/>
                <a:cs typeface="Raleway"/>
                <a:sym typeface="Raleway"/>
              </a:rPr>
              <a:t>Cleaned the tweets:</a:t>
            </a:r>
            <a:endParaRPr sz="1350">
              <a:solidFill>
                <a:srgbClr val="000000"/>
              </a:solidFill>
              <a:highlight>
                <a:srgbClr val="FFFFFF"/>
              </a:highlight>
              <a:latin typeface="Raleway"/>
              <a:ea typeface="Raleway"/>
              <a:cs typeface="Raleway"/>
              <a:sym typeface="Raleway"/>
            </a:endParaRPr>
          </a:p>
          <a:p>
            <a:pPr indent="-314325" lvl="1" marL="914400" rtl="0" algn="l">
              <a:lnSpc>
                <a:spcPct val="100000"/>
              </a:lnSpc>
              <a:spcBef>
                <a:spcPts val="1200"/>
              </a:spcBef>
              <a:spcAft>
                <a:spcPts val="0"/>
              </a:spcAft>
              <a:buClr>
                <a:srgbClr val="000000"/>
              </a:buClr>
              <a:buSzPts val="1350"/>
              <a:buFont typeface="Raleway"/>
              <a:buChar char="○"/>
            </a:pPr>
            <a:r>
              <a:rPr lang="en-GB" sz="1350">
                <a:solidFill>
                  <a:srgbClr val="000000"/>
                </a:solidFill>
                <a:highlight>
                  <a:srgbClr val="FFFFFF"/>
                </a:highlight>
                <a:latin typeface="Raleway"/>
                <a:ea typeface="Raleway"/>
                <a:cs typeface="Raleway"/>
                <a:sym typeface="Raleway"/>
              </a:rPr>
              <a:t>Removed extra whitespace.</a:t>
            </a:r>
            <a:endParaRPr sz="1350">
              <a:solidFill>
                <a:srgbClr val="000000"/>
              </a:solidFill>
              <a:highlight>
                <a:srgbClr val="FFFFFF"/>
              </a:highlight>
              <a:latin typeface="Raleway"/>
              <a:ea typeface="Raleway"/>
              <a:cs typeface="Raleway"/>
              <a:sym typeface="Raleway"/>
            </a:endParaRPr>
          </a:p>
          <a:p>
            <a:pPr indent="-314325" lvl="1" marL="914400" rtl="0" algn="l">
              <a:spcBef>
                <a:spcPts val="0"/>
              </a:spcBef>
              <a:spcAft>
                <a:spcPts val="0"/>
              </a:spcAft>
              <a:buClr>
                <a:srgbClr val="000000"/>
              </a:buClr>
              <a:buSzPts val="1350"/>
              <a:buFont typeface="Raleway"/>
              <a:buChar char="○"/>
            </a:pPr>
            <a:r>
              <a:rPr lang="en-GB" sz="1350">
                <a:solidFill>
                  <a:srgbClr val="000000"/>
                </a:solidFill>
                <a:highlight>
                  <a:srgbClr val="FFFFFF"/>
                </a:highlight>
                <a:latin typeface="Raleway"/>
                <a:ea typeface="Raleway"/>
                <a:cs typeface="Raleway"/>
                <a:sym typeface="Raleway"/>
              </a:rPr>
              <a:t>Removed URLs.</a:t>
            </a:r>
            <a:endParaRPr sz="1350">
              <a:solidFill>
                <a:srgbClr val="000000"/>
              </a:solidFill>
              <a:highlight>
                <a:srgbClr val="FFFFFF"/>
              </a:highlight>
              <a:latin typeface="Raleway"/>
              <a:ea typeface="Raleway"/>
              <a:cs typeface="Raleway"/>
              <a:sym typeface="Raleway"/>
            </a:endParaRPr>
          </a:p>
          <a:p>
            <a:pPr indent="-314325" lvl="1" marL="914400" rtl="0" algn="l">
              <a:spcBef>
                <a:spcPts val="0"/>
              </a:spcBef>
              <a:spcAft>
                <a:spcPts val="0"/>
              </a:spcAft>
              <a:buClr>
                <a:srgbClr val="000000"/>
              </a:buClr>
              <a:buSzPts val="1350"/>
              <a:buFont typeface="Raleway"/>
              <a:buChar char="○"/>
            </a:pPr>
            <a:r>
              <a:rPr lang="en-GB" sz="1350">
                <a:solidFill>
                  <a:srgbClr val="000000"/>
                </a:solidFill>
                <a:highlight>
                  <a:srgbClr val="FFFFFF"/>
                </a:highlight>
                <a:latin typeface="Raleway"/>
                <a:ea typeface="Raleway"/>
                <a:cs typeface="Raleway"/>
                <a:sym typeface="Raleway"/>
              </a:rPr>
              <a:t>Removed stop words.</a:t>
            </a:r>
            <a:endParaRPr sz="1350">
              <a:solidFill>
                <a:srgbClr val="000000"/>
              </a:solidFill>
              <a:highlight>
                <a:srgbClr val="FFFFFF"/>
              </a:highlight>
              <a:latin typeface="Raleway"/>
              <a:ea typeface="Raleway"/>
              <a:cs typeface="Raleway"/>
              <a:sym typeface="Raleway"/>
            </a:endParaRPr>
          </a:p>
          <a:p>
            <a:pPr indent="-314325" lvl="1" marL="914400" rtl="0" algn="l">
              <a:spcBef>
                <a:spcPts val="0"/>
              </a:spcBef>
              <a:spcAft>
                <a:spcPts val="0"/>
              </a:spcAft>
              <a:buClr>
                <a:srgbClr val="000000"/>
              </a:buClr>
              <a:buSzPts val="1350"/>
              <a:buFont typeface="Raleway"/>
              <a:buChar char="○"/>
            </a:pPr>
            <a:r>
              <a:rPr lang="en-GB" sz="1350">
                <a:solidFill>
                  <a:srgbClr val="000000"/>
                </a:solidFill>
                <a:highlight>
                  <a:srgbClr val="FFFFFF"/>
                </a:highlight>
                <a:latin typeface="Raleway"/>
                <a:ea typeface="Raleway"/>
                <a:cs typeface="Raleway"/>
                <a:sym typeface="Raleway"/>
              </a:rPr>
              <a:t>Lemmatize (requires POS tagging)</a:t>
            </a:r>
            <a:endParaRPr sz="1350">
              <a:solidFill>
                <a:srgbClr val="000000"/>
              </a:solidFill>
              <a:highlight>
                <a:srgbClr val="FFFFFF"/>
              </a:highlight>
              <a:latin typeface="Raleway"/>
              <a:ea typeface="Raleway"/>
              <a:cs typeface="Raleway"/>
              <a:sym typeface="Raleway"/>
            </a:endParaRPr>
          </a:p>
          <a:p>
            <a:pPr indent="-314325" lvl="1" marL="914400" rtl="0" algn="l">
              <a:spcBef>
                <a:spcPts val="0"/>
              </a:spcBef>
              <a:spcAft>
                <a:spcPts val="0"/>
              </a:spcAft>
              <a:buClr>
                <a:srgbClr val="000000"/>
              </a:buClr>
              <a:buSzPts val="1350"/>
              <a:buFont typeface="Raleway"/>
              <a:buChar char="○"/>
            </a:pPr>
            <a:r>
              <a:rPr lang="en-GB" sz="1350">
                <a:solidFill>
                  <a:srgbClr val="000000"/>
                </a:solidFill>
                <a:highlight>
                  <a:srgbClr val="FFFFFF"/>
                </a:highlight>
                <a:latin typeface="Raleway"/>
                <a:ea typeface="Raleway"/>
                <a:cs typeface="Raleway"/>
                <a:sym typeface="Raleway"/>
              </a:rPr>
              <a:t>Kept specific punctuation and alphanumeric characters.</a:t>
            </a:r>
            <a:endParaRPr sz="1350">
              <a:solidFill>
                <a:srgbClr val="000000"/>
              </a:solidFill>
              <a:highlight>
                <a:srgbClr val="FFFFFF"/>
              </a:highlight>
              <a:latin typeface="Raleway"/>
              <a:ea typeface="Raleway"/>
              <a:cs typeface="Raleway"/>
              <a:sym typeface="Raleway"/>
            </a:endParaRPr>
          </a:p>
          <a:p>
            <a:pPr indent="-314325" lvl="1" marL="914400" rtl="0" algn="l">
              <a:spcBef>
                <a:spcPts val="0"/>
              </a:spcBef>
              <a:spcAft>
                <a:spcPts val="0"/>
              </a:spcAft>
              <a:buClr>
                <a:srgbClr val="000000"/>
              </a:buClr>
              <a:buSzPts val="1350"/>
              <a:buFont typeface="Raleway"/>
              <a:buChar char="○"/>
            </a:pPr>
            <a:r>
              <a:rPr lang="en-GB" sz="1350">
                <a:solidFill>
                  <a:srgbClr val="000000"/>
                </a:solidFill>
                <a:highlight>
                  <a:srgbClr val="FFFFFF"/>
                </a:highlight>
                <a:latin typeface="Raleway"/>
                <a:ea typeface="Raleway"/>
                <a:cs typeface="Raleway"/>
                <a:sym typeface="Raleway"/>
              </a:rPr>
              <a:t>Reduced repetitions of marks to single occurrences.</a:t>
            </a:r>
            <a:endParaRPr sz="1350">
              <a:solidFill>
                <a:srgbClr val="000000"/>
              </a:solidFill>
              <a:highlight>
                <a:srgbClr val="FFFFFF"/>
              </a:highlight>
              <a:latin typeface="Raleway"/>
              <a:ea typeface="Raleway"/>
              <a:cs typeface="Raleway"/>
              <a:sym typeface="Raleway"/>
            </a:endParaRPr>
          </a:p>
        </p:txBody>
      </p:sp>
      <p:sp>
        <p:nvSpPr>
          <p:cNvPr id="192" name="Google Shape;192;p20"/>
          <p:cNvSpPr/>
          <p:nvPr/>
        </p:nvSpPr>
        <p:spPr>
          <a:xfrm>
            <a:off x="4791990" y="20818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193" name="Google Shape;193;p20"/>
          <p:cNvSpPr txBox="1"/>
          <p:nvPr>
            <p:ph idx="1" type="body"/>
          </p:nvPr>
        </p:nvSpPr>
        <p:spPr>
          <a:xfrm>
            <a:off x="5159450" y="1855325"/>
            <a:ext cx="3338700" cy="30609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GB" sz="1350">
                <a:solidFill>
                  <a:srgbClr val="000000"/>
                </a:solidFill>
                <a:highlight>
                  <a:srgbClr val="FFFFFF"/>
                </a:highlight>
                <a:latin typeface="Raleway"/>
                <a:ea typeface="Raleway"/>
                <a:cs typeface="Raleway"/>
                <a:sym typeface="Raleway"/>
              </a:rPr>
              <a:t>Applied one-hot encoding to the 'Sentiment' column:</a:t>
            </a:r>
            <a:endParaRPr sz="1150">
              <a:solidFill>
                <a:srgbClr val="000000"/>
              </a:solidFill>
              <a:highlight>
                <a:srgbClr val="FFFFFF"/>
              </a:highlight>
              <a:latin typeface="Raleway"/>
              <a:ea typeface="Raleway"/>
              <a:cs typeface="Raleway"/>
              <a:sym typeface="Raleway"/>
            </a:endParaRPr>
          </a:p>
          <a:p>
            <a:pPr indent="-314325" lvl="1" marL="914400" rtl="0" algn="l">
              <a:spcBef>
                <a:spcPts val="1200"/>
              </a:spcBef>
              <a:spcAft>
                <a:spcPts val="0"/>
              </a:spcAft>
              <a:buClr>
                <a:srgbClr val="000000"/>
              </a:buClr>
              <a:buSzPts val="1350"/>
              <a:buFont typeface="Raleway"/>
              <a:buChar char="○"/>
            </a:pPr>
            <a:r>
              <a:rPr lang="en-GB" sz="1350">
                <a:solidFill>
                  <a:srgbClr val="000000"/>
                </a:solidFill>
                <a:highlight>
                  <a:srgbClr val="FFFFFF"/>
                </a:highlight>
                <a:latin typeface="Raleway"/>
                <a:ea typeface="Raleway"/>
                <a:cs typeface="Raleway"/>
                <a:sym typeface="Raleway"/>
              </a:rPr>
              <a:t>Negative</a:t>
            </a:r>
            <a:endParaRPr sz="1350">
              <a:solidFill>
                <a:srgbClr val="000000"/>
              </a:solidFill>
              <a:highlight>
                <a:srgbClr val="FFFFFF"/>
              </a:highlight>
              <a:latin typeface="Raleway"/>
              <a:ea typeface="Raleway"/>
              <a:cs typeface="Raleway"/>
              <a:sym typeface="Raleway"/>
            </a:endParaRPr>
          </a:p>
          <a:p>
            <a:pPr indent="-314325" lvl="1" marL="914400" rtl="0" algn="l">
              <a:spcBef>
                <a:spcPts val="0"/>
              </a:spcBef>
              <a:spcAft>
                <a:spcPts val="0"/>
              </a:spcAft>
              <a:buClr>
                <a:srgbClr val="000000"/>
              </a:buClr>
              <a:buSzPts val="1350"/>
              <a:buFont typeface="Raleway"/>
              <a:buChar char="○"/>
            </a:pPr>
            <a:r>
              <a:rPr lang="en-GB" sz="1350">
                <a:solidFill>
                  <a:srgbClr val="000000"/>
                </a:solidFill>
                <a:highlight>
                  <a:srgbClr val="FFFFFF"/>
                </a:highlight>
                <a:latin typeface="Raleway"/>
                <a:ea typeface="Raleway"/>
                <a:cs typeface="Raleway"/>
                <a:sym typeface="Raleway"/>
              </a:rPr>
              <a:t>Extremely negative</a:t>
            </a:r>
            <a:endParaRPr sz="1350">
              <a:solidFill>
                <a:srgbClr val="000000"/>
              </a:solidFill>
              <a:highlight>
                <a:srgbClr val="FFFFFF"/>
              </a:highlight>
              <a:latin typeface="Raleway"/>
              <a:ea typeface="Raleway"/>
              <a:cs typeface="Raleway"/>
              <a:sym typeface="Raleway"/>
            </a:endParaRPr>
          </a:p>
          <a:p>
            <a:pPr indent="-314325" lvl="1" marL="914400" rtl="0" algn="l">
              <a:spcBef>
                <a:spcPts val="0"/>
              </a:spcBef>
              <a:spcAft>
                <a:spcPts val="0"/>
              </a:spcAft>
              <a:buClr>
                <a:srgbClr val="000000"/>
              </a:buClr>
              <a:buSzPts val="1350"/>
              <a:buFont typeface="Raleway"/>
              <a:buChar char="○"/>
            </a:pPr>
            <a:r>
              <a:rPr lang="en-GB" sz="1350">
                <a:solidFill>
                  <a:srgbClr val="000000"/>
                </a:solidFill>
                <a:highlight>
                  <a:srgbClr val="FFFFFF"/>
                </a:highlight>
                <a:latin typeface="Raleway"/>
                <a:ea typeface="Raleway"/>
                <a:cs typeface="Raleway"/>
                <a:sym typeface="Raleway"/>
              </a:rPr>
              <a:t>Positive</a:t>
            </a:r>
            <a:endParaRPr sz="1350">
              <a:solidFill>
                <a:srgbClr val="000000"/>
              </a:solidFill>
              <a:highlight>
                <a:srgbClr val="FFFFFF"/>
              </a:highlight>
              <a:latin typeface="Raleway"/>
              <a:ea typeface="Raleway"/>
              <a:cs typeface="Raleway"/>
              <a:sym typeface="Raleway"/>
            </a:endParaRPr>
          </a:p>
          <a:p>
            <a:pPr indent="-314325" lvl="1" marL="914400" rtl="0" algn="l">
              <a:spcBef>
                <a:spcPts val="0"/>
              </a:spcBef>
              <a:spcAft>
                <a:spcPts val="0"/>
              </a:spcAft>
              <a:buClr>
                <a:srgbClr val="000000"/>
              </a:buClr>
              <a:buSzPts val="1350"/>
              <a:buFont typeface="Raleway"/>
              <a:buChar char="○"/>
            </a:pPr>
            <a:r>
              <a:rPr lang="en-GB" sz="1350">
                <a:solidFill>
                  <a:srgbClr val="000000"/>
                </a:solidFill>
                <a:highlight>
                  <a:srgbClr val="FFFFFF"/>
                </a:highlight>
                <a:latin typeface="Raleway"/>
                <a:ea typeface="Raleway"/>
                <a:cs typeface="Raleway"/>
                <a:sym typeface="Raleway"/>
              </a:rPr>
              <a:t>Extremely positive</a:t>
            </a:r>
            <a:endParaRPr sz="1350">
              <a:solidFill>
                <a:srgbClr val="000000"/>
              </a:solidFill>
              <a:highlight>
                <a:srgbClr val="FFFFFF"/>
              </a:highlight>
              <a:latin typeface="Raleway"/>
              <a:ea typeface="Raleway"/>
              <a:cs typeface="Raleway"/>
              <a:sym typeface="Raleway"/>
            </a:endParaRPr>
          </a:p>
          <a:p>
            <a:pPr indent="-314325" lvl="1" marL="914400" rtl="0" algn="l">
              <a:spcBef>
                <a:spcPts val="0"/>
              </a:spcBef>
              <a:spcAft>
                <a:spcPts val="0"/>
              </a:spcAft>
              <a:buClr>
                <a:srgbClr val="000000"/>
              </a:buClr>
              <a:buSzPts val="1350"/>
              <a:buFont typeface="Raleway"/>
              <a:buChar char="○"/>
            </a:pPr>
            <a:r>
              <a:rPr lang="en-GB" sz="1350">
                <a:solidFill>
                  <a:srgbClr val="000000"/>
                </a:solidFill>
                <a:highlight>
                  <a:srgbClr val="FFFFFF"/>
                </a:highlight>
                <a:latin typeface="Raleway"/>
                <a:ea typeface="Raleway"/>
                <a:cs typeface="Raleway"/>
                <a:sym typeface="Raleway"/>
              </a:rPr>
              <a:t>Neutral</a:t>
            </a:r>
            <a:endParaRPr sz="1350">
              <a:solidFill>
                <a:srgbClr val="000000"/>
              </a:solidFill>
              <a:highlight>
                <a:srgbClr val="FFFFFF"/>
              </a:highlight>
              <a:latin typeface="Raleway"/>
              <a:ea typeface="Raleway"/>
              <a:cs typeface="Raleway"/>
              <a:sym typeface="Raleway"/>
            </a:endParaRPr>
          </a:p>
          <a:p>
            <a:pPr indent="0" lvl="0" marL="0" rtl="0" algn="l">
              <a:spcBef>
                <a:spcPts val="1200"/>
              </a:spcBef>
              <a:spcAft>
                <a:spcPts val="1600"/>
              </a:spcAft>
              <a:buNone/>
            </a:pPr>
            <a:r>
              <a:t/>
            </a:r>
            <a:endParaRPr sz="1100">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1"/>
          <p:cNvSpPr txBox="1"/>
          <p:nvPr>
            <p:ph type="title"/>
          </p:nvPr>
        </p:nvSpPr>
        <p:spPr>
          <a:xfrm>
            <a:off x="721250" y="11790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Preprocessing Steps</a:t>
            </a:r>
            <a:endParaRPr/>
          </a:p>
        </p:txBody>
      </p:sp>
      <p:sp>
        <p:nvSpPr>
          <p:cNvPr id="199" name="Google Shape;199;p21"/>
          <p:cNvSpPr/>
          <p:nvPr/>
        </p:nvSpPr>
        <p:spPr>
          <a:xfrm>
            <a:off x="655190" y="344692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6</a:t>
            </a:r>
            <a:endParaRPr b="1" sz="800">
              <a:solidFill>
                <a:srgbClr val="FFFFFF"/>
              </a:solidFill>
            </a:endParaRPr>
          </a:p>
        </p:txBody>
      </p:sp>
      <p:sp>
        <p:nvSpPr>
          <p:cNvPr id="200" name="Google Shape;200;p21"/>
          <p:cNvSpPr/>
          <p:nvPr/>
        </p:nvSpPr>
        <p:spPr>
          <a:xfrm>
            <a:off x="655190" y="2901388"/>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5</a:t>
            </a:r>
            <a:endParaRPr b="1" sz="800">
              <a:solidFill>
                <a:srgbClr val="FFFFFF"/>
              </a:solidFill>
            </a:endParaRPr>
          </a:p>
        </p:txBody>
      </p:sp>
      <p:sp>
        <p:nvSpPr>
          <p:cNvPr id="201" name="Google Shape;201;p21"/>
          <p:cNvSpPr txBox="1"/>
          <p:nvPr>
            <p:ph idx="1" type="body"/>
          </p:nvPr>
        </p:nvSpPr>
        <p:spPr>
          <a:xfrm>
            <a:off x="984000" y="1633000"/>
            <a:ext cx="5837400" cy="1268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GB" sz="1350">
                <a:solidFill>
                  <a:srgbClr val="000000"/>
                </a:solidFill>
                <a:highlight>
                  <a:srgbClr val="FFFFFF"/>
                </a:highlight>
                <a:latin typeface="Raleway"/>
                <a:ea typeface="Raleway"/>
                <a:cs typeface="Raleway"/>
                <a:sym typeface="Raleway"/>
              </a:rPr>
              <a:t> Kept only the necessary columns and dropped others</a:t>
            </a:r>
            <a:endParaRPr b="1" sz="1350">
              <a:solidFill>
                <a:srgbClr val="000000"/>
              </a:solidFill>
              <a:highlight>
                <a:srgbClr val="FFFFFF"/>
              </a:highlight>
              <a:latin typeface="Raleway"/>
              <a:ea typeface="Raleway"/>
              <a:cs typeface="Raleway"/>
              <a:sym typeface="Raleway"/>
            </a:endParaRPr>
          </a:p>
          <a:p>
            <a:pPr indent="0" lvl="0" marL="0" rtl="0" algn="l">
              <a:spcBef>
                <a:spcPts val="1200"/>
              </a:spcBef>
              <a:spcAft>
                <a:spcPts val="1200"/>
              </a:spcAft>
              <a:buNone/>
            </a:pPr>
            <a:r>
              <a:t/>
            </a:r>
            <a:endParaRPr b="1" sz="1350">
              <a:solidFill>
                <a:srgbClr val="000000"/>
              </a:solidFill>
              <a:highlight>
                <a:srgbClr val="FFFFFF"/>
              </a:highlight>
              <a:latin typeface="Raleway"/>
              <a:ea typeface="Raleway"/>
              <a:cs typeface="Raleway"/>
              <a:sym typeface="Raleway"/>
            </a:endParaRPr>
          </a:p>
        </p:txBody>
      </p:sp>
      <p:sp>
        <p:nvSpPr>
          <p:cNvPr id="202" name="Google Shape;202;p21"/>
          <p:cNvSpPr/>
          <p:nvPr/>
        </p:nvSpPr>
        <p:spPr>
          <a:xfrm>
            <a:off x="655209" y="181032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203" name="Google Shape;203;p21"/>
          <p:cNvSpPr/>
          <p:nvPr/>
        </p:nvSpPr>
        <p:spPr>
          <a:xfrm>
            <a:off x="655209" y="2355863"/>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204" name="Google Shape;204;p21"/>
          <p:cNvSpPr txBox="1"/>
          <p:nvPr>
            <p:ph idx="1" type="body"/>
          </p:nvPr>
        </p:nvSpPr>
        <p:spPr>
          <a:xfrm>
            <a:off x="984000" y="3292125"/>
            <a:ext cx="6350700" cy="483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GB" sz="1350">
                <a:solidFill>
                  <a:srgbClr val="000000"/>
                </a:solidFill>
                <a:highlight>
                  <a:srgbClr val="FFFFFF"/>
                </a:highlight>
                <a:latin typeface="Raleway"/>
                <a:ea typeface="Raleway"/>
                <a:cs typeface="Raleway"/>
                <a:sym typeface="Raleway"/>
              </a:rPr>
              <a:t>Applied padding to the tokenized data</a:t>
            </a:r>
            <a:endParaRPr b="1" sz="1350">
              <a:solidFill>
                <a:srgbClr val="000000"/>
              </a:solidFill>
              <a:highlight>
                <a:srgbClr val="FFFFFF"/>
              </a:highlight>
              <a:latin typeface="Raleway"/>
              <a:ea typeface="Raleway"/>
              <a:cs typeface="Raleway"/>
              <a:sym typeface="Raleway"/>
            </a:endParaRPr>
          </a:p>
          <a:p>
            <a:pPr indent="0" lvl="0" marL="0" rtl="0" algn="l">
              <a:spcBef>
                <a:spcPts val="1200"/>
              </a:spcBef>
              <a:spcAft>
                <a:spcPts val="0"/>
              </a:spcAft>
              <a:buNone/>
            </a:pPr>
            <a:r>
              <a:t/>
            </a:r>
            <a:endParaRPr b="1" sz="1350">
              <a:solidFill>
                <a:srgbClr val="000000"/>
              </a:solidFill>
              <a:highlight>
                <a:srgbClr val="FFFFFF"/>
              </a:highlight>
              <a:latin typeface="Raleway"/>
              <a:ea typeface="Raleway"/>
              <a:cs typeface="Raleway"/>
              <a:sym typeface="Raleway"/>
            </a:endParaRPr>
          </a:p>
          <a:p>
            <a:pPr indent="0" lvl="0" marL="0" rtl="0" algn="l">
              <a:spcBef>
                <a:spcPts val="1200"/>
              </a:spcBef>
              <a:spcAft>
                <a:spcPts val="1600"/>
              </a:spcAft>
              <a:buNone/>
            </a:pPr>
            <a:r>
              <a:t/>
            </a:r>
            <a:endParaRPr sz="1100"/>
          </a:p>
        </p:txBody>
      </p:sp>
      <p:sp>
        <p:nvSpPr>
          <p:cNvPr id="205" name="Google Shape;205;p21"/>
          <p:cNvSpPr txBox="1"/>
          <p:nvPr/>
        </p:nvSpPr>
        <p:spPr>
          <a:xfrm>
            <a:off x="7054000" y="1824550"/>
            <a:ext cx="1559400" cy="31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
        <p:nvSpPr>
          <p:cNvPr id="206" name="Google Shape;206;p21"/>
          <p:cNvSpPr txBox="1"/>
          <p:nvPr/>
        </p:nvSpPr>
        <p:spPr>
          <a:xfrm>
            <a:off x="996900" y="2355875"/>
            <a:ext cx="5609100" cy="32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GB" sz="1350">
                <a:highlight>
                  <a:srgbClr val="FFFFFF"/>
                </a:highlight>
                <a:latin typeface="Raleway"/>
                <a:ea typeface="Raleway"/>
                <a:cs typeface="Raleway"/>
                <a:sym typeface="Raleway"/>
              </a:rPr>
              <a:t>Train-Test-Validate split where train 80% test 10% validate 10%</a:t>
            </a:r>
            <a:endParaRPr sz="1300">
              <a:solidFill>
                <a:schemeClr val="accent1"/>
              </a:solidFill>
              <a:latin typeface="Lato"/>
              <a:ea typeface="Lato"/>
              <a:cs typeface="Lato"/>
              <a:sym typeface="Lato"/>
            </a:endParaRPr>
          </a:p>
        </p:txBody>
      </p:sp>
      <p:sp>
        <p:nvSpPr>
          <p:cNvPr id="207" name="Google Shape;207;p21"/>
          <p:cNvSpPr txBox="1"/>
          <p:nvPr/>
        </p:nvSpPr>
        <p:spPr>
          <a:xfrm>
            <a:off x="996900" y="2884975"/>
            <a:ext cx="5294700" cy="32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GB" sz="1350">
                <a:highlight>
                  <a:srgbClr val="FFFFFF"/>
                </a:highlight>
                <a:latin typeface="Raleway"/>
                <a:ea typeface="Raleway"/>
                <a:cs typeface="Raleway"/>
                <a:sym typeface="Raleway"/>
              </a:rPr>
              <a:t>Fit the tokenizer on the training data</a:t>
            </a:r>
            <a:endParaRPr sz="1300">
              <a:solidFill>
                <a:schemeClr val="accent1"/>
              </a:solidFill>
              <a:latin typeface="Lato"/>
              <a:ea typeface="Lato"/>
              <a:cs typeface="Lato"/>
              <a:sym typeface="Lato"/>
            </a:endParaRPr>
          </a:p>
        </p:txBody>
      </p:sp>
      <p:sp>
        <p:nvSpPr>
          <p:cNvPr id="208" name="Google Shape;208;p21"/>
          <p:cNvSpPr txBox="1"/>
          <p:nvPr/>
        </p:nvSpPr>
        <p:spPr>
          <a:xfrm>
            <a:off x="996900" y="4507450"/>
            <a:ext cx="4167300" cy="53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GB" sz="1350">
                <a:highlight>
                  <a:schemeClr val="lt1"/>
                </a:highlight>
                <a:latin typeface="Raleway"/>
                <a:ea typeface="Raleway"/>
                <a:cs typeface="Raleway"/>
                <a:sym typeface="Raleway"/>
              </a:rPr>
              <a:t>Performed embeddings on the padded tweets</a:t>
            </a:r>
            <a:endParaRPr sz="1300">
              <a:solidFill>
                <a:schemeClr val="accent1"/>
              </a:solidFill>
              <a:latin typeface="Lato"/>
              <a:ea typeface="Lato"/>
              <a:cs typeface="Lato"/>
              <a:sym typeface="Lato"/>
            </a:endParaRPr>
          </a:p>
        </p:txBody>
      </p:sp>
      <p:sp>
        <p:nvSpPr>
          <p:cNvPr id="209" name="Google Shape;209;p21"/>
          <p:cNvSpPr/>
          <p:nvPr/>
        </p:nvSpPr>
        <p:spPr>
          <a:xfrm>
            <a:off x="655190" y="3992438"/>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7</a:t>
            </a:r>
            <a:endParaRPr b="1" sz="800">
              <a:solidFill>
                <a:srgbClr val="FFFFFF"/>
              </a:solidFill>
            </a:endParaRPr>
          </a:p>
        </p:txBody>
      </p:sp>
      <p:sp>
        <p:nvSpPr>
          <p:cNvPr id="210" name="Google Shape;210;p21"/>
          <p:cNvSpPr/>
          <p:nvPr/>
        </p:nvSpPr>
        <p:spPr>
          <a:xfrm>
            <a:off x="655190" y="4537963"/>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8</a:t>
            </a:r>
            <a:endParaRPr b="1" sz="800">
              <a:solidFill>
                <a:srgbClr val="FFFFFF"/>
              </a:solidFill>
            </a:endParaRPr>
          </a:p>
        </p:txBody>
      </p:sp>
      <p:sp>
        <p:nvSpPr>
          <p:cNvPr id="211" name="Google Shape;211;p21"/>
          <p:cNvSpPr txBox="1"/>
          <p:nvPr/>
        </p:nvSpPr>
        <p:spPr>
          <a:xfrm>
            <a:off x="984000" y="3992450"/>
            <a:ext cx="4063800" cy="2637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lang="en-GB" sz="1350">
                <a:highlight>
                  <a:srgbClr val="FFFFFF"/>
                </a:highlight>
                <a:latin typeface="Raleway"/>
                <a:ea typeface="Raleway"/>
                <a:cs typeface="Raleway"/>
                <a:sym typeface="Raleway"/>
              </a:rPr>
              <a:t>Training features Undersampling</a:t>
            </a:r>
            <a:endParaRPr b="1" sz="1350">
              <a:solidFill>
                <a:schemeClr val="accent1"/>
              </a:solidFill>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2"/>
          <p:cNvSpPr txBox="1"/>
          <p:nvPr>
            <p:ph type="title"/>
          </p:nvPr>
        </p:nvSpPr>
        <p:spPr>
          <a:xfrm>
            <a:off x="721250" y="11790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Preprocessing Steps</a:t>
            </a:r>
            <a:endParaRPr/>
          </a:p>
        </p:txBody>
      </p:sp>
      <p:sp>
        <p:nvSpPr>
          <p:cNvPr id="217" name="Google Shape;217;p22"/>
          <p:cNvSpPr txBox="1"/>
          <p:nvPr/>
        </p:nvSpPr>
        <p:spPr>
          <a:xfrm>
            <a:off x="7261525" y="2755700"/>
            <a:ext cx="1559400" cy="31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
        <p:nvSpPr>
          <p:cNvPr id="218" name="Google Shape;218;p22"/>
          <p:cNvSpPr/>
          <p:nvPr/>
        </p:nvSpPr>
        <p:spPr>
          <a:xfrm>
            <a:off x="1731000" y="1802750"/>
            <a:ext cx="1119600" cy="1274400"/>
          </a:xfrm>
          <a:prstGeom prst="ellipse">
            <a:avLst/>
          </a:prstGeom>
          <a:solidFill>
            <a:srgbClr val="00BFA5"/>
          </a:solidFill>
          <a:ln cap="flat" cmpd="sng" w="9525">
            <a:solidFill>
              <a:srgbClr val="00BFA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000">
                <a:solidFill>
                  <a:schemeClr val="lt1"/>
                </a:solidFill>
                <a:latin typeface="Lato"/>
                <a:ea typeface="Lato"/>
                <a:cs typeface="Lato"/>
                <a:sym typeface="Lato"/>
              </a:rPr>
              <a:t>Cleaned</a:t>
            </a:r>
            <a:endParaRPr b="1" sz="1000">
              <a:solidFill>
                <a:schemeClr val="lt1"/>
              </a:solidFill>
              <a:latin typeface="Lato"/>
              <a:ea typeface="Lato"/>
              <a:cs typeface="Lato"/>
              <a:sym typeface="Lato"/>
            </a:endParaRPr>
          </a:p>
          <a:p>
            <a:pPr indent="0" lvl="0" marL="0" rtl="0" algn="ctr">
              <a:spcBef>
                <a:spcPts val="0"/>
              </a:spcBef>
              <a:spcAft>
                <a:spcPts val="0"/>
              </a:spcAft>
              <a:buNone/>
            </a:pPr>
            <a:r>
              <a:rPr b="1" lang="en-GB" sz="1000">
                <a:solidFill>
                  <a:schemeClr val="lt1"/>
                </a:solidFill>
                <a:latin typeface="Lato"/>
                <a:ea typeface="Lato"/>
                <a:cs typeface="Lato"/>
                <a:sym typeface="Lato"/>
              </a:rPr>
              <a:t>The</a:t>
            </a:r>
            <a:endParaRPr b="1" sz="1000">
              <a:solidFill>
                <a:schemeClr val="lt1"/>
              </a:solidFill>
              <a:latin typeface="Lato"/>
              <a:ea typeface="Lato"/>
              <a:cs typeface="Lato"/>
              <a:sym typeface="Lato"/>
            </a:endParaRPr>
          </a:p>
          <a:p>
            <a:pPr indent="0" lvl="0" marL="0" rtl="0" algn="ctr">
              <a:spcBef>
                <a:spcPts val="0"/>
              </a:spcBef>
              <a:spcAft>
                <a:spcPts val="0"/>
              </a:spcAft>
              <a:buNone/>
            </a:pPr>
            <a:r>
              <a:rPr b="1" lang="en-GB" sz="1000">
                <a:solidFill>
                  <a:schemeClr val="lt1"/>
                </a:solidFill>
                <a:latin typeface="Lato"/>
                <a:ea typeface="Lato"/>
                <a:cs typeface="Lato"/>
                <a:sym typeface="Lato"/>
              </a:rPr>
              <a:t>Tweets</a:t>
            </a:r>
            <a:endParaRPr b="1" sz="1000">
              <a:solidFill>
                <a:schemeClr val="lt1"/>
              </a:solidFill>
              <a:latin typeface="Lato"/>
              <a:ea typeface="Lato"/>
              <a:cs typeface="Lato"/>
              <a:sym typeface="Lato"/>
            </a:endParaRPr>
          </a:p>
        </p:txBody>
      </p:sp>
      <p:sp>
        <p:nvSpPr>
          <p:cNvPr id="219" name="Google Shape;219;p22"/>
          <p:cNvSpPr/>
          <p:nvPr/>
        </p:nvSpPr>
        <p:spPr>
          <a:xfrm>
            <a:off x="3099163" y="1802750"/>
            <a:ext cx="1119600" cy="1274400"/>
          </a:xfrm>
          <a:prstGeom prst="ellipse">
            <a:avLst/>
          </a:prstGeom>
          <a:solidFill>
            <a:srgbClr val="00BFA5"/>
          </a:solidFill>
          <a:ln cap="flat" cmpd="sng" w="9525">
            <a:solidFill>
              <a:srgbClr val="53C6A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000">
                <a:solidFill>
                  <a:schemeClr val="lt1"/>
                </a:solidFill>
                <a:latin typeface="Lato"/>
                <a:ea typeface="Lato"/>
                <a:cs typeface="Lato"/>
                <a:sym typeface="Lato"/>
              </a:rPr>
              <a:t>One</a:t>
            </a:r>
            <a:endParaRPr b="1" sz="1000">
              <a:solidFill>
                <a:schemeClr val="lt1"/>
              </a:solidFill>
              <a:latin typeface="Lato"/>
              <a:ea typeface="Lato"/>
              <a:cs typeface="Lato"/>
              <a:sym typeface="Lato"/>
            </a:endParaRPr>
          </a:p>
          <a:p>
            <a:pPr indent="0" lvl="0" marL="0" rtl="0" algn="ctr">
              <a:spcBef>
                <a:spcPts val="0"/>
              </a:spcBef>
              <a:spcAft>
                <a:spcPts val="0"/>
              </a:spcAft>
              <a:buNone/>
            </a:pPr>
            <a:r>
              <a:rPr b="1" lang="en-GB" sz="1000">
                <a:solidFill>
                  <a:schemeClr val="lt1"/>
                </a:solidFill>
                <a:latin typeface="Lato"/>
                <a:ea typeface="Lato"/>
                <a:cs typeface="Lato"/>
                <a:sym typeface="Lato"/>
              </a:rPr>
              <a:t>Hot</a:t>
            </a:r>
            <a:endParaRPr b="1" sz="1000">
              <a:solidFill>
                <a:schemeClr val="lt1"/>
              </a:solidFill>
              <a:latin typeface="Lato"/>
              <a:ea typeface="Lato"/>
              <a:cs typeface="Lato"/>
              <a:sym typeface="Lato"/>
            </a:endParaRPr>
          </a:p>
          <a:p>
            <a:pPr indent="0" lvl="0" marL="0" rtl="0" algn="ctr">
              <a:spcBef>
                <a:spcPts val="0"/>
              </a:spcBef>
              <a:spcAft>
                <a:spcPts val="0"/>
              </a:spcAft>
              <a:buNone/>
            </a:pPr>
            <a:r>
              <a:rPr b="1" lang="en-GB" sz="1000">
                <a:solidFill>
                  <a:schemeClr val="lt1"/>
                </a:solidFill>
                <a:latin typeface="Lato"/>
                <a:ea typeface="Lato"/>
                <a:cs typeface="Lato"/>
                <a:sym typeface="Lato"/>
              </a:rPr>
              <a:t>Encoding</a:t>
            </a:r>
            <a:endParaRPr b="1" sz="1000">
              <a:solidFill>
                <a:schemeClr val="lt1"/>
              </a:solidFill>
              <a:latin typeface="Lato"/>
              <a:ea typeface="Lato"/>
              <a:cs typeface="Lato"/>
              <a:sym typeface="Lato"/>
            </a:endParaRPr>
          </a:p>
        </p:txBody>
      </p:sp>
      <p:sp>
        <p:nvSpPr>
          <p:cNvPr id="220" name="Google Shape;220;p22"/>
          <p:cNvSpPr/>
          <p:nvPr/>
        </p:nvSpPr>
        <p:spPr>
          <a:xfrm>
            <a:off x="4467325" y="1802750"/>
            <a:ext cx="1119600" cy="1274400"/>
          </a:xfrm>
          <a:prstGeom prst="ellipse">
            <a:avLst/>
          </a:prstGeom>
          <a:solidFill>
            <a:srgbClr val="00BFA5"/>
          </a:solidFill>
          <a:ln cap="flat" cmpd="sng" w="9525">
            <a:solidFill>
              <a:srgbClr val="53C6A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000">
                <a:solidFill>
                  <a:schemeClr val="lt1"/>
                </a:solidFill>
                <a:latin typeface="Lato"/>
                <a:ea typeface="Lato"/>
                <a:cs typeface="Lato"/>
                <a:sym typeface="Lato"/>
              </a:rPr>
              <a:t>Keeping</a:t>
            </a:r>
            <a:endParaRPr b="1" sz="1000">
              <a:solidFill>
                <a:schemeClr val="lt1"/>
              </a:solidFill>
              <a:latin typeface="Lato"/>
              <a:ea typeface="Lato"/>
              <a:cs typeface="Lato"/>
              <a:sym typeface="Lato"/>
            </a:endParaRPr>
          </a:p>
          <a:p>
            <a:pPr indent="0" lvl="0" marL="0" rtl="0" algn="ctr">
              <a:spcBef>
                <a:spcPts val="0"/>
              </a:spcBef>
              <a:spcAft>
                <a:spcPts val="0"/>
              </a:spcAft>
              <a:buNone/>
            </a:pPr>
            <a:r>
              <a:rPr b="1" lang="en-GB" sz="1000">
                <a:solidFill>
                  <a:schemeClr val="lt1"/>
                </a:solidFill>
                <a:latin typeface="Lato"/>
                <a:ea typeface="Lato"/>
                <a:cs typeface="Lato"/>
                <a:sym typeface="Lato"/>
              </a:rPr>
              <a:t>o</a:t>
            </a:r>
            <a:r>
              <a:rPr b="1" lang="en-GB" sz="1000">
                <a:solidFill>
                  <a:schemeClr val="lt1"/>
                </a:solidFill>
                <a:latin typeface="Lato"/>
                <a:ea typeface="Lato"/>
                <a:cs typeface="Lato"/>
                <a:sym typeface="Lato"/>
              </a:rPr>
              <a:t>nly </a:t>
            </a:r>
            <a:endParaRPr b="1" sz="1000">
              <a:solidFill>
                <a:schemeClr val="lt1"/>
              </a:solidFill>
              <a:latin typeface="Lato"/>
              <a:ea typeface="Lato"/>
              <a:cs typeface="Lato"/>
              <a:sym typeface="Lato"/>
            </a:endParaRPr>
          </a:p>
          <a:p>
            <a:pPr indent="0" lvl="0" marL="0" rtl="0" algn="ctr">
              <a:spcBef>
                <a:spcPts val="0"/>
              </a:spcBef>
              <a:spcAft>
                <a:spcPts val="0"/>
              </a:spcAft>
              <a:buNone/>
            </a:pPr>
            <a:r>
              <a:rPr b="1" lang="en-GB" sz="1000">
                <a:solidFill>
                  <a:schemeClr val="lt1"/>
                </a:solidFill>
                <a:latin typeface="Lato"/>
                <a:ea typeface="Lato"/>
                <a:cs typeface="Lato"/>
                <a:sym typeface="Lato"/>
              </a:rPr>
              <a:t>The</a:t>
            </a:r>
            <a:endParaRPr b="1" sz="1000">
              <a:solidFill>
                <a:schemeClr val="lt1"/>
              </a:solidFill>
              <a:latin typeface="Lato"/>
              <a:ea typeface="Lato"/>
              <a:cs typeface="Lato"/>
              <a:sym typeface="Lato"/>
            </a:endParaRPr>
          </a:p>
          <a:p>
            <a:pPr indent="0" lvl="0" marL="0" rtl="0" algn="ctr">
              <a:spcBef>
                <a:spcPts val="0"/>
              </a:spcBef>
              <a:spcAft>
                <a:spcPts val="0"/>
              </a:spcAft>
              <a:buNone/>
            </a:pPr>
            <a:r>
              <a:rPr b="1" lang="en-GB" sz="1000">
                <a:solidFill>
                  <a:schemeClr val="lt1"/>
                </a:solidFill>
                <a:latin typeface="Lato"/>
                <a:ea typeface="Lato"/>
                <a:cs typeface="Lato"/>
                <a:sym typeface="Lato"/>
              </a:rPr>
              <a:t>Necessary</a:t>
            </a:r>
            <a:endParaRPr b="1" sz="1000">
              <a:solidFill>
                <a:schemeClr val="lt1"/>
              </a:solidFill>
              <a:latin typeface="Lato"/>
              <a:ea typeface="Lato"/>
              <a:cs typeface="Lato"/>
              <a:sym typeface="Lato"/>
            </a:endParaRPr>
          </a:p>
          <a:p>
            <a:pPr indent="0" lvl="0" marL="0" rtl="0" algn="ctr">
              <a:spcBef>
                <a:spcPts val="0"/>
              </a:spcBef>
              <a:spcAft>
                <a:spcPts val="0"/>
              </a:spcAft>
              <a:buNone/>
            </a:pPr>
            <a:r>
              <a:rPr b="1" lang="en-GB" sz="1000">
                <a:solidFill>
                  <a:schemeClr val="lt1"/>
                </a:solidFill>
                <a:latin typeface="Lato"/>
                <a:ea typeface="Lato"/>
                <a:cs typeface="Lato"/>
                <a:sym typeface="Lato"/>
              </a:rPr>
              <a:t>columns</a:t>
            </a:r>
            <a:endParaRPr b="1" sz="1000">
              <a:solidFill>
                <a:schemeClr val="lt1"/>
              </a:solidFill>
              <a:latin typeface="Lato"/>
              <a:ea typeface="Lato"/>
              <a:cs typeface="Lato"/>
              <a:sym typeface="Lato"/>
            </a:endParaRPr>
          </a:p>
        </p:txBody>
      </p:sp>
      <p:sp>
        <p:nvSpPr>
          <p:cNvPr id="221" name="Google Shape;221;p22"/>
          <p:cNvSpPr/>
          <p:nvPr/>
        </p:nvSpPr>
        <p:spPr>
          <a:xfrm>
            <a:off x="5823902" y="1802750"/>
            <a:ext cx="1119600" cy="1274400"/>
          </a:xfrm>
          <a:prstGeom prst="ellipse">
            <a:avLst/>
          </a:prstGeom>
          <a:solidFill>
            <a:srgbClr val="00BFA5"/>
          </a:solidFill>
          <a:ln cap="flat" cmpd="sng" w="9525">
            <a:solidFill>
              <a:srgbClr val="53C6A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000">
                <a:solidFill>
                  <a:schemeClr val="lt1"/>
                </a:solidFill>
                <a:latin typeface="Lato"/>
                <a:ea typeface="Lato"/>
                <a:cs typeface="Lato"/>
                <a:sym typeface="Lato"/>
              </a:rPr>
              <a:t>Train</a:t>
            </a:r>
            <a:endParaRPr b="1" sz="1000">
              <a:solidFill>
                <a:schemeClr val="lt1"/>
              </a:solidFill>
              <a:latin typeface="Lato"/>
              <a:ea typeface="Lato"/>
              <a:cs typeface="Lato"/>
              <a:sym typeface="Lato"/>
            </a:endParaRPr>
          </a:p>
          <a:p>
            <a:pPr indent="0" lvl="0" marL="0" rtl="0" algn="ctr">
              <a:spcBef>
                <a:spcPts val="0"/>
              </a:spcBef>
              <a:spcAft>
                <a:spcPts val="0"/>
              </a:spcAft>
              <a:buNone/>
            </a:pPr>
            <a:r>
              <a:rPr b="1" lang="en-GB" sz="1000">
                <a:solidFill>
                  <a:schemeClr val="lt1"/>
                </a:solidFill>
                <a:latin typeface="Lato"/>
                <a:ea typeface="Lato"/>
                <a:cs typeface="Lato"/>
                <a:sym typeface="Lato"/>
              </a:rPr>
              <a:t>Test</a:t>
            </a:r>
            <a:endParaRPr b="1" sz="1000">
              <a:solidFill>
                <a:schemeClr val="lt1"/>
              </a:solidFill>
              <a:latin typeface="Lato"/>
              <a:ea typeface="Lato"/>
              <a:cs typeface="Lato"/>
              <a:sym typeface="Lato"/>
            </a:endParaRPr>
          </a:p>
          <a:p>
            <a:pPr indent="0" lvl="0" marL="0" rtl="0" algn="ctr">
              <a:spcBef>
                <a:spcPts val="0"/>
              </a:spcBef>
              <a:spcAft>
                <a:spcPts val="0"/>
              </a:spcAft>
              <a:buNone/>
            </a:pPr>
            <a:r>
              <a:rPr b="1" lang="en-GB" sz="1000">
                <a:solidFill>
                  <a:schemeClr val="lt1"/>
                </a:solidFill>
                <a:latin typeface="Lato"/>
                <a:ea typeface="Lato"/>
                <a:cs typeface="Lato"/>
                <a:sym typeface="Lato"/>
              </a:rPr>
              <a:t>Validate</a:t>
            </a:r>
            <a:endParaRPr b="1" sz="1000">
              <a:solidFill>
                <a:schemeClr val="lt1"/>
              </a:solidFill>
              <a:latin typeface="Lato"/>
              <a:ea typeface="Lato"/>
              <a:cs typeface="Lato"/>
              <a:sym typeface="Lato"/>
            </a:endParaRPr>
          </a:p>
          <a:p>
            <a:pPr indent="0" lvl="0" marL="0" rtl="0" algn="ctr">
              <a:spcBef>
                <a:spcPts val="0"/>
              </a:spcBef>
              <a:spcAft>
                <a:spcPts val="0"/>
              </a:spcAft>
              <a:buNone/>
            </a:pPr>
            <a:r>
              <a:rPr b="1" lang="en-GB" sz="1000">
                <a:solidFill>
                  <a:schemeClr val="lt1"/>
                </a:solidFill>
                <a:latin typeface="Lato"/>
                <a:ea typeface="Lato"/>
                <a:cs typeface="Lato"/>
                <a:sym typeface="Lato"/>
              </a:rPr>
              <a:t>Split</a:t>
            </a:r>
            <a:endParaRPr b="1" sz="1000">
              <a:solidFill>
                <a:schemeClr val="lt1"/>
              </a:solidFill>
              <a:latin typeface="Lato"/>
              <a:ea typeface="Lato"/>
              <a:cs typeface="Lato"/>
              <a:sym typeface="Lato"/>
            </a:endParaRPr>
          </a:p>
        </p:txBody>
      </p:sp>
      <p:sp>
        <p:nvSpPr>
          <p:cNvPr id="222" name="Google Shape;222;p22"/>
          <p:cNvSpPr/>
          <p:nvPr/>
        </p:nvSpPr>
        <p:spPr>
          <a:xfrm>
            <a:off x="1672275" y="3429650"/>
            <a:ext cx="1201500" cy="1274400"/>
          </a:xfrm>
          <a:prstGeom prst="ellipse">
            <a:avLst/>
          </a:prstGeom>
          <a:solidFill>
            <a:srgbClr val="00BFA5"/>
          </a:solidFill>
          <a:ln cap="flat" cmpd="sng" w="9525">
            <a:solidFill>
              <a:srgbClr val="53C6A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000">
                <a:solidFill>
                  <a:schemeClr val="lt1"/>
                </a:solidFill>
                <a:latin typeface="Lato"/>
                <a:ea typeface="Lato"/>
                <a:cs typeface="Lato"/>
                <a:sym typeface="Lato"/>
              </a:rPr>
              <a:t>Embedding</a:t>
            </a:r>
            <a:endParaRPr b="1" sz="1000">
              <a:solidFill>
                <a:schemeClr val="lt1"/>
              </a:solidFill>
              <a:latin typeface="Lato"/>
              <a:ea typeface="Lato"/>
              <a:cs typeface="Lato"/>
              <a:sym typeface="Lato"/>
            </a:endParaRPr>
          </a:p>
        </p:txBody>
      </p:sp>
      <p:sp>
        <p:nvSpPr>
          <p:cNvPr id="223" name="Google Shape;223;p22"/>
          <p:cNvSpPr/>
          <p:nvPr/>
        </p:nvSpPr>
        <p:spPr>
          <a:xfrm>
            <a:off x="4467327" y="3429650"/>
            <a:ext cx="1119600" cy="1274400"/>
          </a:xfrm>
          <a:prstGeom prst="ellipse">
            <a:avLst/>
          </a:prstGeom>
          <a:solidFill>
            <a:srgbClr val="00BFA5"/>
          </a:solidFill>
          <a:ln cap="flat" cmpd="sng" w="9525">
            <a:solidFill>
              <a:srgbClr val="53C6A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000">
                <a:solidFill>
                  <a:schemeClr val="lt1"/>
                </a:solidFill>
                <a:latin typeface="Lato"/>
                <a:ea typeface="Lato"/>
                <a:cs typeface="Lato"/>
                <a:sym typeface="Lato"/>
              </a:rPr>
              <a:t>Padding</a:t>
            </a:r>
            <a:endParaRPr b="1" sz="900">
              <a:solidFill>
                <a:schemeClr val="lt1"/>
              </a:solidFill>
              <a:latin typeface="Lato"/>
              <a:ea typeface="Lato"/>
              <a:cs typeface="Lato"/>
              <a:sym typeface="Lato"/>
            </a:endParaRPr>
          </a:p>
        </p:txBody>
      </p:sp>
      <p:sp>
        <p:nvSpPr>
          <p:cNvPr id="224" name="Google Shape;224;p22"/>
          <p:cNvSpPr/>
          <p:nvPr/>
        </p:nvSpPr>
        <p:spPr>
          <a:xfrm>
            <a:off x="5823900" y="3429650"/>
            <a:ext cx="1119600" cy="1274400"/>
          </a:xfrm>
          <a:prstGeom prst="ellipse">
            <a:avLst/>
          </a:prstGeom>
          <a:solidFill>
            <a:srgbClr val="00BFA5"/>
          </a:solidFill>
          <a:ln cap="flat" cmpd="sng" w="9525">
            <a:solidFill>
              <a:srgbClr val="53C6A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latin typeface="Lato"/>
              <a:ea typeface="Lato"/>
              <a:cs typeface="Lato"/>
              <a:sym typeface="Lato"/>
            </a:endParaRPr>
          </a:p>
          <a:p>
            <a:pPr indent="0" lvl="0" marL="0" rtl="0" algn="ctr">
              <a:spcBef>
                <a:spcPts val="0"/>
              </a:spcBef>
              <a:spcAft>
                <a:spcPts val="0"/>
              </a:spcAft>
              <a:buNone/>
            </a:pPr>
            <a:r>
              <a:rPr b="1" lang="en-GB" sz="1100">
                <a:solidFill>
                  <a:schemeClr val="lt1"/>
                </a:solidFill>
                <a:latin typeface="Lato"/>
                <a:ea typeface="Lato"/>
                <a:cs typeface="Lato"/>
                <a:sym typeface="Lato"/>
              </a:rPr>
              <a:t>T</a:t>
            </a:r>
            <a:r>
              <a:rPr b="1" lang="en-GB" sz="1000">
                <a:solidFill>
                  <a:schemeClr val="lt1"/>
                </a:solidFill>
                <a:latin typeface="Lato"/>
                <a:ea typeface="Lato"/>
                <a:cs typeface="Lato"/>
                <a:sym typeface="Lato"/>
              </a:rPr>
              <a:t>okenizer</a:t>
            </a:r>
            <a:endParaRPr b="1" sz="1000">
              <a:solidFill>
                <a:schemeClr val="lt1"/>
              </a:solidFill>
              <a:latin typeface="Lato"/>
              <a:ea typeface="Lato"/>
              <a:cs typeface="Lato"/>
              <a:sym typeface="Lato"/>
            </a:endParaRPr>
          </a:p>
          <a:p>
            <a:pPr indent="0" lvl="0" marL="0" rtl="0" algn="ctr">
              <a:spcBef>
                <a:spcPts val="0"/>
              </a:spcBef>
              <a:spcAft>
                <a:spcPts val="0"/>
              </a:spcAft>
              <a:buNone/>
            </a:pPr>
            <a:r>
              <a:rPr b="1" lang="en-GB" sz="1000">
                <a:solidFill>
                  <a:schemeClr val="lt1"/>
                </a:solidFill>
                <a:latin typeface="Lato"/>
                <a:ea typeface="Lato"/>
                <a:cs typeface="Lato"/>
                <a:sym typeface="Lato"/>
              </a:rPr>
              <a:t>On</a:t>
            </a:r>
            <a:endParaRPr b="1" sz="1000">
              <a:solidFill>
                <a:schemeClr val="lt1"/>
              </a:solidFill>
              <a:latin typeface="Lato"/>
              <a:ea typeface="Lato"/>
              <a:cs typeface="Lato"/>
              <a:sym typeface="Lato"/>
            </a:endParaRPr>
          </a:p>
          <a:p>
            <a:pPr indent="0" lvl="0" marL="0" rtl="0" algn="ctr">
              <a:spcBef>
                <a:spcPts val="0"/>
              </a:spcBef>
              <a:spcAft>
                <a:spcPts val="0"/>
              </a:spcAft>
              <a:buNone/>
            </a:pPr>
            <a:r>
              <a:rPr b="1" lang="en-GB" sz="1000">
                <a:solidFill>
                  <a:schemeClr val="lt1"/>
                </a:solidFill>
                <a:latin typeface="Lato"/>
                <a:ea typeface="Lato"/>
                <a:cs typeface="Lato"/>
                <a:sym typeface="Lato"/>
              </a:rPr>
              <a:t>Training</a:t>
            </a:r>
            <a:endParaRPr b="1" sz="1000">
              <a:solidFill>
                <a:schemeClr val="lt1"/>
              </a:solidFill>
              <a:latin typeface="Lato"/>
              <a:ea typeface="Lato"/>
              <a:cs typeface="Lato"/>
              <a:sym typeface="Lato"/>
            </a:endParaRPr>
          </a:p>
          <a:p>
            <a:pPr indent="0" lvl="0" marL="0" rtl="0" algn="ctr">
              <a:spcBef>
                <a:spcPts val="0"/>
              </a:spcBef>
              <a:spcAft>
                <a:spcPts val="0"/>
              </a:spcAft>
              <a:buNone/>
            </a:pPr>
            <a:r>
              <a:rPr b="1" lang="en-GB" sz="1000">
                <a:solidFill>
                  <a:schemeClr val="lt1"/>
                </a:solidFill>
                <a:latin typeface="Lato"/>
                <a:ea typeface="Lato"/>
                <a:cs typeface="Lato"/>
                <a:sym typeface="Lato"/>
              </a:rPr>
              <a:t>Data</a:t>
            </a:r>
            <a:endParaRPr b="1" sz="1000">
              <a:solidFill>
                <a:schemeClr val="lt1"/>
              </a:solidFill>
              <a:latin typeface="Lato"/>
              <a:ea typeface="Lato"/>
              <a:cs typeface="Lato"/>
              <a:sym typeface="Lato"/>
            </a:endParaRPr>
          </a:p>
        </p:txBody>
      </p:sp>
      <p:sp>
        <p:nvSpPr>
          <p:cNvPr id="225" name="Google Shape;225;p22"/>
          <p:cNvSpPr/>
          <p:nvPr/>
        </p:nvSpPr>
        <p:spPr>
          <a:xfrm>
            <a:off x="2850588" y="2282588"/>
            <a:ext cx="237000" cy="314700"/>
          </a:xfrm>
          <a:prstGeom prst="rightArrow">
            <a:avLst>
              <a:gd fmla="val 50000" name="adj1"/>
              <a:gd fmla="val 50000" name="adj2"/>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26" name="Google Shape;226;p22"/>
          <p:cNvSpPr/>
          <p:nvPr/>
        </p:nvSpPr>
        <p:spPr>
          <a:xfrm>
            <a:off x="4218750" y="2282588"/>
            <a:ext cx="237000" cy="314700"/>
          </a:xfrm>
          <a:prstGeom prst="rightArrow">
            <a:avLst>
              <a:gd fmla="val 50000" name="adj1"/>
              <a:gd fmla="val 50000" name="adj2"/>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27" name="Google Shape;227;p22"/>
          <p:cNvSpPr/>
          <p:nvPr/>
        </p:nvSpPr>
        <p:spPr>
          <a:xfrm>
            <a:off x="5586925" y="2339725"/>
            <a:ext cx="237000" cy="314700"/>
          </a:xfrm>
          <a:prstGeom prst="rightArrow">
            <a:avLst>
              <a:gd fmla="val 50000" name="adj1"/>
              <a:gd fmla="val 50000" name="adj2"/>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28" name="Google Shape;228;p22"/>
          <p:cNvSpPr/>
          <p:nvPr/>
        </p:nvSpPr>
        <p:spPr>
          <a:xfrm rot="10800000">
            <a:off x="4218738" y="3966625"/>
            <a:ext cx="237000" cy="314700"/>
          </a:xfrm>
          <a:prstGeom prst="rightArrow">
            <a:avLst>
              <a:gd fmla="val 50000" name="adj1"/>
              <a:gd fmla="val 50000" name="adj2"/>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29" name="Google Shape;229;p22"/>
          <p:cNvSpPr txBox="1"/>
          <p:nvPr/>
        </p:nvSpPr>
        <p:spPr>
          <a:xfrm>
            <a:off x="2288350" y="1279425"/>
            <a:ext cx="53181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
        <p:nvSpPr>
          <p:cNvPr id="230" name="Google Shape;230;p22"/>
          <p:cNvSpPr/>
          <p:nvPr/>
        </p:nvSpPr>
        <p:spPr>
          <a:xfrm>
            <a:off x="6217050" y="3096050"/>
            <a:ext cx="333300" cy="314700"/>
          </a:xfrm>
          <a:prstGeom prst="downArrow">
            <a:avLst>
              <a:gd fmla="val 50000" name="adj1"/>
              <a:gd fmla="val 50000" name="adj2"/>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31" name="Google Shape;231;p22"/>
          <p:cNvSpPr/>
          <p:nvPr/>
        </p:nvSpPr>
        <p:spPr>
          <a:xfrm rot="10800000">
            <a:off x="5586913" y="3909500"/>
            <a:ext cx="237000" cy="314700"/>
          </a:xfrm>
          <a:prstGeom prst="rightArrow">
            <a:avLst>
              <a:gd fmla="val 50000" name="adj1"/>
              <a:gd fmla="val 50000" name="adj2"/>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32" name="Google Shape;232;p22"/>
          <p:cNvSpPr/>
          <p:nvPr/>
        </p:nvSpPr>
        <p:spPr>
          <a:xfrm>
            <a:off x="3110750" y="3486775"/>
            <a:ext cx="1119600" cy="1274400"/>
          </a:xfrm>
          <a:prstGeom prst="ellipse">
            <a:avLst/>
          </a:prstGeom>
          <a:solidFill>
            <a:srgbClr val="00BFA5"/>
          </a:solidFill>
          <a:ln cap="flat" cmpd="sng" w="9525">
            <a:solidFill>
              <a:srgbClr val="53C6A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000">
                <a:solidFill>
                  <a:schemeClr val="lt1"/>
                </a:solidFill>
                <a:latin typeface="Lato"/>
                <a:ea typeface="Lato"/>
                <a:cs typeface="Lato"/>
                <a:sym typeface="Lato"/>
              </a:rPr>
              <a:t>Under</a:t>
            </a:r>
            <a:endParaRPr b="1" sz="1000">
              <a:solidFill>
                <a:schemeClr val="lt1"/>
              </a:solidFill>
              <a:latin typeface="Lato"/>
              <a:ea typeface="Lato"/>
              <a:cs typeface="Lato"/>
              <a:sym typeface="Lato"/>
            </a:endParaRPr>
          </a:p>
          <a:p>
            <a:pPr indent="0" lvl="0" marL="0" rtl="0" algn="ctr">
              <a:spcBef>
                <a:spcPts val="0"/>
              </a:spcBef>
              <a:spcAft>
                <a:spcPts val="0"/>
              </a:spcAft>
              <a:buNone/>
            </a:pPr>
            <a:r>
              <a:rPr b="1" lang="en-GB" sz="1000">
                <a:solidFill>
                  <a:schemeClr val="lt1"/>
                </a:solidFill>
                <a:latin typeface="Lato"/>
                <a:ea typeface="Lato"/>
                <a:cs typeface="Lato"/>
                <a:sym typeface="Lato"/>
              </a:rPr>
              <a:t>Sampling</a:t>
            </a:r>
            <a:endParaRPr b="1" sz="1000">
              <a:solidFill>
                <a:schemeClr val="lt1"/>
              </a:solidFill>
              <a:latin typeface="Lato"/>
              <a:ea typeface="Lato"/>
              <a:cs typeface="Lato"/>
              <a:sym typeface="Lato"/>
            </a:endParaRPr>
          </a:p>
        </p:txBody>
      </p:sp>
      <p:sp>
        <p:nvSpPr>
          <p:cNvPr id="233" name="Google Shape;233;p22"/>
          <p:cNvSpPr/>
          <p:nvPr/>
        </p:nvSpPr>
        <p:spPr>
          <a:xfrm rot="10800000">
            <a:off x="2873738" y="3966625"/>
            <a:ext cx="237000" cy="314700"/>
          </a:xfrm>
          <a:prstGeom prst="rightArrow">
            <a:avLst>
              <a:gd fmla="val 50000" name="adj1"/>
              <a:gd fmla="val 50000" name="adj2"/>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7" name="Shape 237"/>
        <p:cNvGrpSpPr/>
        <p:nvPr/>
      </p:nvGrpSpPr>
      <p:grpSpPr>
        <a:xfrm>
          <a:off x="0" y="0"/>
          <a:ext cx="0" cy="0"/>
          <a:chOff x="0" y="0"/>
          <a:chExt cx="0" cy="0"/>
        </a:xfrm>
      </p:grpSpPr>
      <p:sp>
        <p:nvSpPr>
          <p:cNvPr id="238" name="Google Shape;238;p23"/>
          <p:cNvSpPr txBox="1"/>
          <p:nvPr>
            <p:ph type="title"/>
          </p:nvPr>
        </p:nvSpPr>
        <p:spPr>
          <a:xfrm>
            <a:off x="668225" y="174375"/>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500"/>
              <a:t>Models</a:t>
            </a:r>
            <a:endParaRPr sz="4500"/>
          </a:p>
        </p:txBody>
      </p:sp>
      <p:pic>
        <p:nvPicPr>
          <p:cNvPr id="239" name="Google Shape;239;p23"/>
          <p:cNvPicPr preferRelativeResize="0"/>
          <p:nvPr/>
        </p:nvPicPr>
        <p:blipFill>
          <a:blip r:embed="rId3">
            <a:alphaModFix/>
          </a:blip>
          <a:stretch>
            <a:fillRect/>
          </a:stretch>
        </p:blipFill>
        <p:spPr>
          <a:xfrm>
            <a:off x="2843199" y="845850"/>
            <a:ext cx="6461525" cy="3685325"/>
          </a:xfrm>
          <a:prstGeom prst="rect">
            <a:avLst/>
          </a:prstGeom>
          <a:noFill/>
          <a:ln>
            <a:noFill/>
          </a:ln>
        </p:spPr>
      </p:pic>
      <p:sp>
        <p:nvSpPr>
          <p:cNvPr id="240" name="Google Shape;240;p23"/>
          <p:cNvSpPr txBox="1"/>
          <p:nvPr/>
        </p:nvSpPr>
        <p:spPr>
          <a:xfrm>
            <a:off x="668225" y="1444850"/>
            <a:ext cx="44088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4100">
                <a:solidFill>
                  <a:schemeClr val="dk2"/>
                </a:solidFill>
                <a:latin typeface="Raleway"/>
                <a:ea typeface="Raleway"/>
                <a:cs typeface="Raleway"/>
                <a:sym typeface="Raleway"/>
              </a:rPr>
              <a:t>LSTM</a:t>
            </a:r>
            <a:endParaRPr b="1" sz="4100">
              <a:solidFill>
                <a:schemeClr val="dk2"/>
              </a:solidFill>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4" name="Shape 244"/>
        <p:cNvGrpSpPr/>
        <p:nvPr/>
      </p:nvGrpSpPr>
      <p:grpSpPr>
        <a:xfrm>
          <a:off x="0" y="0"/>
          <a:ext cx="0" cy="0"/>
          <a:chOff x="0" y="0"/>
          <a:chExt cx="0" cy="0"/>
        </a:xfrm>
      </p:grpSpPr>
      <p:sp>
        <p:nvSpPr>
          <p:cNvPr id="245" name="Google Shape;245;p24"/>
          <p:cNvSpPr txBox="1"/>
          <p:nvPr>
            <p:ph type="title"/>
          </p:nvPr>
        </p:nvSpPr>
        <p:spPr>
          <a:xfrm>
            <a:off x="668225" y="174375"/>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500"/>
              <a:t>Models</a:t>
            </a:r>
            <a:endParaRPr sz="4500"/>
          </a:p>
        </p:txBody>
      </p:sp>
      <p:pic>
        <p:nvPicPr>
          <p:cNvPr id="246" name="Google Shape;246;p24"/>
          <p:cNvPicPr preferRelativeResize="0"/>
          <p:nvPr/>
        </p:nvPicPr>
        <p:blipFill rotWithShape="1">
          <a:blip r:embed="rId3">
            <a:alphaModFix/>
          </a:blip>
          <a:srcRect b="6377" l="0" r="0" t="6377"/>
          <a:stretch/>
        </p:blipFill>
        <p:spPr>
          <a:xfrm>
            <a:off x="4572002" y="1267938"/>
            <a:ext cx="4572000" cy="2607635"/>
          </a:xfrm>
          <a:prstGeom prst="rect">
            <a:avLst/>
          </a:prstGeom>
          <a:noFill/>
          <a:ln>
            <a:noFill/>
          </a:ln>
        </p:spPr>
      </p:pic>
      <p:sp>
        <p:nvSpPr>
          <p:cNvPr id="247" name="Google Shape;247;p24"/>
          <p:cNvSpPr txBox="1"/>
          <p:nvPr/>
        </p:nvSpPr>
        <p:spPr>
          <a:xfrm>
            <a:off x="668225" y="1444850"/>
            <a:ext cx="44088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4100">
                <a:solidFill>
                  <a:schemeClr val="dk2"/>
                </a:solidFill>
                <a:latin typeface="Lato"/>
                <a:ea typeface="Lato"/>
                <a:cs typeface="Lato"/>
                <a:sym typeface="Lato"/>
              </a:rPr>
              <a:t>GRU</a:t>
            </a:r>
            <a:endParaRPr b="1" sz="4100">
              <a:solidFill>
                <a:schemeClr val="dk2"/>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5"/>
          <p:cNvSpPr txBox="1"/>
          <p:nvPr>
            <p:ph type="title"/>
          </p:nvPr>
        </p:nvSpPr>
        <p:spPr>
          <a:xfrm>
            <a:off x="730000" y="1318650"/>
            <a:ext cx="27999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LSTM vs GRU</a:t>
            </a:r>
            <a:endParaRPr/>
          </a:p>
        </p:txBody>
      </p:sp>
      <p:pic>
        <p:nvPicPr>
          <p:cNvPr id="253" name="Google Shape;253;p25"/>
          <p:cNvPicPr preferRelativeResize="0"/>
          <p:nvPr/>
        </p:nvPicPr>
        <p:blipFill>
          <a:blip r:embed="rId3">
            <a:alphaModFix/>
          </a:blip>
          <a:stretch>
            <a:fillRect/>
          </a:stretch>
        </p:blipFill>
        <p:spPr>
          <a:xfrm>
            <a:off x="3697625" y="734100"/>
            <a:ext cx="5309301" cy="421593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6"/>
          <p:cNvSpPr txBox="1"/>
          <p:nvPr>
            <p:ph type="title"/>
          </p:nvPr>
        </p:nvSpPr>
        <p:spPr>
          <a:xfrm>
            <a:off x="730000" y="1318650"/>
            <a:ext cx="27999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LSTM vs GRU</a:t>
            </a:r>
            <a:endParaRPr/>
          </a:p>
        </p:txBody>
      </p:sp>
      <p:pic>
        <p:nvPicPr>
          <p:cNvPr id="259" name="Google Shape;259;p26"/>
          <p:cNvPicPr preferRelativeResize="0"/>
          <p:nvPr/>
        </p:nvPicPr>
        <p:blipFill>
          <a:blip r:embed="rId3">
            <a:alphaModFix/>
          </a:blip>
          <a:stretch>
            <a:fillRect/>
          </a:stretch>
        </p:blipFill>
        <p:spPr>
          <a:xfrm>
            <a:off x="3606425" y="734100"/>
            <a:ext cx="5309300" cy="4202876"/>
          </a:xfrm>
          <a:prstGeom prst="rect">
            <a:avLst/>
          </a:prstGeom>
          <a:noFill/>
          <a:ln>
            <a:noFill/>
          </a:ln>
        </p:spPr>
      </p:pic>
      <p:sp>
        <p:nvSpPr>
          <p:cNvPr id="260" name="Google Shape;260;p26"/>
          <p:cNvSpPr/>
          <p:nvPr/>
        </p:nvSpPr>
        <p:spPr>
          <a:xfrm>
            <a:off x="841950" y="1201675"/>
            <a:ext cx="367500" cy="38400"/>
          </a:xfrm>
          <a:prstGeom prst="rect">
            <a:avLst/>
          </a:prstGeom>
          <a:solidFill>
            <a:srgbClr val="3274A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